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58" r:id="rId5"/>
    <p:sldId id="267" r:id="rId6"/>
    <p:sldId id="265" r:id="rId7"/>
    <p:sldId id="259" r:id="rId8"/>
    <p:sldId id="260" r:id="rId9"/>
    <p:sldId id="261" r:id="rId10"/>
    <p:sldId id="262" r:id="rId11"/>
    <p:sldId id="263" r:id="rId12"/>
    <p:sldId id="264"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A21E15F-9D37-4B7F-AF8A-AA485AFCF50F}" type="datetimeFigureOut">
              <a:rPr lang="en-US" smtClean="0"/>
              <a:pPr/>
              <a:t>6/7/2021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CA66EB-D96E-4CC4-83B4-598D02AC5A0B}"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A21E15F-9D37-4B7F-AF8A-AA485AFCF50F}" type="datetimeFigureOut">
              <a:rPr lang="en-US" smtClean="0"/>
              <a:pPr/>
              <a:t>6/7/2021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CA66EB-D96E-4CC4-83B4-598D02AC5A0B}"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21E15F-9D37-4B7F-AF8A-AA485AFCF50F}" type="datetimeFigureOut">
              <a:rPr lang="en-US" smtClean="0"/>
              <a:pPr/>
              <a:t>6/7/2021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CA66EB-D96E-4CC4-83B4-598D02AC5A0B}"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8A21E15F-9D37-4B7F-AF8A-AA485AFCF50F}" type="datetimeFigureOut">
              <a:rPr lang="en-US" smtClean="0"/>
              <a:pPr/>
              <a:t>6/7/2021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4CA66EB-D96E-4CC4-83B4-598D02AC5A0B}"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8A21E15F-9D37-4B7F-AF8A-AA485AFCF50F}" type="datetimeFigureOut">
              <a:rPr lang="en-US" smtClean="0"/>
              <a:pPr/>
              <a:t>6/7/2021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4CA66EB-D96E-4CC4-83B4-598D02AC5A0B}"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8A21E15F-9D37-4B7F-AF8A-AA485AFCF50F}" type="datetimeFigureOut">
              <a:rPr lang="en-US" smtClean="0"/>
              <a:pPr/>
              <a:t>6/7/2021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4CA66EB-D96E-4CC4-83B4-598D02AC5A0B}"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21E15F-9D37-4B7F-AF8A-AA485AFCF50F}" type="datetimeFigureOut">
              <a:rPr lang="en-US" smtClean="0"/>
              <a:pPr/>
              <a:t>6/7/2021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4CA66EB-D96E-4CC4-83B4-598D02AC5A0B}"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21E15F-9D37-4B7F-AF8A-AA485AFCF50F}" type="datetimeFigureOut">
              <a:rPr lang="en-US" smtClean="0"/>
              <a:pPr/>
              <a:t>6/7/2021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4CA66EB-D96E-4CC4-83B4-598D02AC5A0B}"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21E15F-9D37-4B7F-AF8A-AA485AFCF50F}" type="datetimeFigureOut">
              <a:rPr lang="en-US" smtClean="0"/>
              <a:pPr/>
              <a:t>6/7/2021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4CA66EB-D96E-4CC4-83B4-598D02AC5A0B}"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A21E15F-9D37-4B7F-AF8A-AA485AFCF50F}" type="datetimeFigureOut">
              <a:rPr lang="en-US" smtClean="0"/>
              <a:pPr/>
              <a:t>6/7/2021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CA66EB-D96E-4CC4-83B4-598D02AC5A0B}"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A21E15F-9D37-4B7F-AF8A-AA485AFCF50F}" type="datetimeFigureOut">
              <a:rPr lang="en-US" smtClean="0"/>
              <a:pPr/>
              <a:t>6/7/2021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CA66EB-D96E-4CC4-83B4-598D02AC5A0B}"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21E15F-9D37-4B7F-AF8A-AA485AFCF50F}" type="datetimeFigureOut">
              <a:rPr lang="en-US" smtClean="0"/>
              <a:pPr/>
              <a:t>6/7/2021</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CA66EB-D96E-4CC4-83B4-598D02AC5A0B}"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CROSSING OVER</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fontScale="90000"/>
          </a:bodyPr>
          <a:lstStyle/>
          <a:p>
            <a:r>
              <a:rPr lang="en-IN" dirty="0" smtClean="0"/>
              <a:t>INTRODUCTION</a:t>
            </a:r>
            <a:endParaRPr lang="en-IN" dirty="0"/>
          </a:p>
        </p:txBody>
      </p:sp>
      <p:sp>
        <p:nvSpPr>
          <p:cNvPr id="3" name="Content Placeholder 2"/>
          <p:cNvSpPr>
            <a:spLocks noGrp="1"/>
          </p:cNvSpPr>
          <p:nvPr>
            <p:ph idx="1"/>
          </p:nvPr>
        </p:nvSpPr>
        <p:spPr>
          <a:xfrm>
            <a:off x="457200" y="1142984"/>
            <a:ext cx="8229600" cy="5357850"/>
          </a:xfrm>
        </p:spPr>
        <p:txBody>
          <a:bodyPr>
            <a:normAutofit fontScale="62500" lnSpcReduction="20000"/>
          </a:bodyPr>
          <a:lstStyle/>
          <a:p>
            <a:pPr algn="just"/>
            <a:r>
              <a:rPr lang="en-IN" b="1" dirty="0" smtClean="0"/>
              <a:t>Crossing Over refers to the interchange of part between non-sister </a:t>
            </a:r>
            <a:r>
              <a:rPr lang="en-IN" b="1" dirty="0" err="1" smtClean="0"/>
              <a:t>chromatids</a:t>
            </a:r>
            <a:r>
              <a:rPr lang="en-IN" b="1" dirty="0" smtClean="0"/>
              <a:t> of homologous pair during meiotic prophase (</a:t>
            </a:r>
            <a:r>
              <a:rPr lang="en-IN" b="1" dirty="0" err="1" smtClean="0"/>
              <a:t>pachytene</a:t>
            </a:r>
            <a:r>
              <a:rPr lang="en-IN" b="1" dirty="0" smtClean="0"/>
              <a:t>). It means that, the genetic </a:t>
            </a:r>
            <a:r>
              <a:rPr lang="en-IN" b="1" dirty="0" err="1" smtClean="0"/>
              <a:t>materialis</a:t>
            </a:r>
            <a:r>
              <a:rPr lang="en-IN" b="1" dirty="0" smtClean="0"/>
              <a:t> exchanged between non-sister </a:t>
            </a:r>
            <a:r>
              <a:rPr lang="en-IN" b="1" dirty="0" err="1" smtClean="0"/>
              <a:t>chromatids</a:t>
            </a:r>
            <a:r>
              <a:rPr lang="en-IN" b="1" dirty="0" smtClean="0"/>
              <a:t> by breakage and reunion at a specific point. The term ‘</a:t>
            </a:r>
            <a:r>
              <a:rPr lang="en-IN" b="1" dirty="0" err="1" smtClean="0"/>
              <a:t>crossingover</a:t>
            </a:r>
            <a:r>
              <a:rPr lang="en-IN" b="1" dirty="0" smtClean="0"/>
              <a:t>’ was first used by Morgan and </a:t>
            </a:r>
            <a:r>
              <a:rPr lang="en-IN" b="1" dirty="0" err="1" smtClean="0"/>
              <a:t>Cattellin</a:t>
            </a:r>
            <a:r>
              <a:rPr lang="en-IN" b="1" dirty="0" smtClean="0"/>
              <a:t> 1912. Main features of crossing over are as follows</a:t>
            </a:r>
            <a:endParaRPr lang="en-IN" b="1" dirty="0"/>
          </a:p>
          <a:p>
            <a:pPr algn="just"/>
            <a:r>
              <a:rPr lang="en-IN" dirty="0" smtClean="0"/>
              <a:t>1.Crossing over happens during meiotic prophase </a:t>
            </a:r>
            <a:r>
              <a:rPr lang="en-IN" dirty="0" err="1" smtClean="0"/>
              <a:t>i.e.during</a:t>
            </a:r>
            <a:r>
              <a:rPr lang="en-IN" dirty="0" smtClean="0"/>
              <a:t> </a:t>
            </a:r>
            <a:r>
              <a:rPr lang="en-IN" dirty="0" err="1" smtClean="0"/>
              <a:t>pachytene</a:t>
            </a:r>
            <a:r>
              <a:rPr lang="en-IN" dirty="0" smtClean="0"/>
              <a:t>. Each pair of homologous chromosome has four </a:t>
            </a:r>
            <a:r>
              <a:rPr lang="en-IN" dirty="0" err="1" smtClean="0"/>
              <a:t>chromatids</a:t>
            </a:r>
            <a:r>
              <a:rPr lang="en-IN" dirty="0" smtClean="0"/>
              <a:t> at such time</a:t>
            </a:r>
            <a:endParaRPr lang="en-IN" dirty="0"/>
          </a:p>
          <a:p>
            <a:pPr algn="just"/>
            <a:r>
              <a:rPr lang="en-IN" dirty="0" smtClean="0"/>
              <a:t>2.Crossing over takes place between two non-sister </a:t>
            </a:r>
            <a:r>
              <a:rPr lang="en-IN" dirty="0" err="1" smtClean="0"/>
              <a:t>chromatids</a:t>
            </a:r>
            <a:r>
              <a:rPr lang="en-IN" dirty="0" smtClean="0"/>
              <a:t>. i.e. One </a:t>
            </a:r>
            <a:r>
              <a:rPr lang="en-IN" dirty="0" err="1" smtClean="0"/>
              <a:t>chromatid</a:t>
            </a:r>
            <a:r>
              <a:rPr lang="en-IN" dirty="0" smtClean="0"/>
              <a:t> from each of the chromosome is involved in the process of crossing over</a:t>
            </a:r>
            <a:r>
              <a:rPr lang="en-IN" dirty="0"/>
              <a:t>.</a:t>
            </a:r>
          </a:p>
          <a:p>
            <a:pPr algn="just"/>
            <a:r>
              <a:rPr lang="en-IN" dirty="0" smtClean="0"/>
              <a:t>3.It is universally accepted that crossing over occurs at four strand stage</a:t>
            </a:r>
            <a:endParaRPr lang="en-IN" dirty="0"/>
          </a:p>
          <a:p>
            <a:pPr algn="just"/>
            <a:r>
              <a:rPr lang="en-IN" dirty="0" smtClean="0"/>
              <a:t>4.Double or multiple crossing over may occupy all four, three or two of the four </a:t>
            </a:r>
            <a:r>
              <a:rPr lang="en-IN" dirty="0" err="1" smtClean="0"/>
              <a:t>chromatids</a:t>
            </a:r>
            <a:r>
              <a:rPr lang="en-IN" dirty="0" smtClean="0"/>
              <a:t>, which is very rare.</a:t>
            </a:r>
            <a:endParaRPr lang="en-IN" dirty="0"/>
          </a:p>
          <a:p>
            <a:pPr algn="just"/>
            <a:r>
              <a:rPr lang="en-IN" dirty="0" smtClean="0"/>
              <a:t>5.Crossing over directs to recombination or new combinations between linked genes i.e. It generally build up two recombinant types or crossover types and two parental types or non-crossover types</a:t>
            </a:r>
            <a:endParaRPr lang="en-IN" dirty="0"/>
          </a:p>
          <a:p>
            <a:pPr algn="just"/>
            <a:r>
              <a:rPr lang="en-IN" dirty="0" smtClean="0"/>
              <a:t>6.It leads to exchange of equal segments or genes and recombination is always reciprocal. However, in some cases unequal crossing over has also been reported</a:t>
            </a:r>
            <a:endParaRPr lang="en-IN" dirty="0"/>
          </a:p>
          <a:p>
            <a:pPr algn="just"/>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rcRect l="26922" t="59172" r="21892" b="7101"/>
          <a:stretch>
            <a:fillRect/>
          </a:stretch>
        </p:blipFill>
        <p:spPr bwMode="auto">
          <a:xfrm>
            <a:off x="571472" y="1000108"/>
            <a:ext cx="8143932" cy="4500594"/>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6000792"/>
          </a:xfrm>
        </p:spPr>
        <p:txBody>
          <a:bodyPr>
            <a:normAutofit fontScale="77500" lnSpcReduction="20000"/>
          </a:bodyPr>
          <a:lstStyle/>
          <a:p>
            <a:pPr algn="just"/>
            <a:r>
              <a:rPr lang="en-IN" dirty="0"/>
              <a:t>Mechanism of crossing over: It is responsible for recombination between linked genes and takes place during </a:t>
            </a:r>
            <a:r>
              <a:rPr lang="en-IN" dirty="0" err="1"/>
              <a:t>pachytene</a:t>
            </a:r>
            <a:r>
              <a:rPr lang="en-IN" dirty="0"/>
              <a:t> stage of meiosis i.e. after the homologous chromosomes have undergone pairing and before they begin to separate. It occurs through the process of breakage and reunion of </a:t>
            </a:r>
            <a:r>
              <a:rPr lang="en-IN" dirty="0" err="1"/>
              <a:t>chromatids</a:t>
            </a:r>
            <a:r>
              <a:rPr lang="en-IN" dirty="0"/>
              <a:t>. </a:t>
            </a:r>
            <a:endParaRPr lang="en-IN" dirty="0" smtClean="0"/>
          </a:p>
          <a:p>
            <a:pPr algn="just"/>
            <a:r>
              <a:rPr lang="en-IN" dirty="0"/>
              <a:t>During </a:t>
            </a:r>
            <a:r>
              <a:rPr lang="en-IN" dirty="0" err="1"/>
              <a:t>pachytene</a:t>
            </a:r>
            <a:r>
              <a:rPr lang="en-IN" dirty="0"/>
              <a:t>, each chromosome of a bivalent (chromosome pair) has two </a:t>
            </a:r>
            <a:r>
              <a:rPr lang="en-IN" dirty="0" err="1"/>
              <a:t>chromatids</a:t>
            </a:r>
            <a:r>
              <a:rPr lang="en-IN" dirty="0"/>
              <a:t> so that each bivalent has four </a:t>
            </a:r>
            <a:r>
              <a:rPr lang="en-IN" dirty="0" err="1"/>
              <a:t>chromatids</a:t>
            </a:r>
            <a:r>
              <a:rPr lang="en-IN" dirty="0"/>
              <a:t> or strands (four-strand stage). Generally one </a:t>
            </a:r>
            <a:r>
              <a:rPr lang="en-IN" dirty="0" err="1"/>
              <a:t>chromatid</a:t>
            </a:r>
            <a:r>
              <a:rPr lang="en-IN" dirty="0"/>
              <a:t> from each of the two homologues of a bivalent is involved in crossing over. In this process, a segment of one of the </a:t>
            </a:r>
            <a:r>
              <a:rPr lang="en-IN" dirty="0" err="1"/>
              <a:t>chromatids</a:t>
            </a:r>
            <a:r>
              <a:rPr lang="en-IN" dirty="0"/>
              <a:t> becomes attached in place of the homologous segment of the non sister </a:t>
            </a:r>
            <a:r>
              <a:rPr lang="en-IN" dirty="0" err="1"/>
              <a:t>chromatid</a:t>
            </a:r>
            <a:r>
              <a:rPr lang="en-IN" dirty="0"/>
              <a:t> and vice-versa. It is assumed that breaks occur at precisely homologous points in the two non sister </a:t>
            </a:r>
            <a:r>
              <a:rPr lang="en-IN" dirty="0" err="1"/>
              <a:t>chromatids</a:t>
            </a:r>
            <a:r>
              <a:rPr lang="en-IN" dirty="0"/>
              <a:t> involved in crossing over; this is followed by reunion of the </a:t>
            </a:r>
            <a:r>
              <a:rPr lang="en-IN" dirty="0" err="1"/>
              <a:t>acentric</a:t>
            </a:r>
            <a:r>
              <a:rPr lang="en-IN" dirty="0"/>
              <a:t> segments. This produces a cross (x) like figure at the point of exchange of the </a:t>
            </a:r>
            <a:r>
              <a:rPr lang="en-IN" dirty="0" err="1"/>
              <a:t>chromatid</a:t>
            </a:r>
            <a:r>
              <a:rPr lang="en-IN" dirty="0"/>
              <a:t> segments.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rcRect l="23432" t="39053" r="15734" b="7352"/>
          <a:stretch>
            <a:fillRect/>
          </a:stretch>
        </p:blipFill>
        <p:spPr bwMode="auto">
          <a:xfrm>
            <a:off x="614398" y="500043"/>
            <a:ext cx="7915203" cy="5643602"/>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RITI\Desktop\4th sem RC\LINKAGE\WhatsApp Image 2021-06-02 at 10.41.50 AM.jpeg"/>
          <p:cNvPicPr>
            <a:picLocks noGrp="1" noChangeAspect="1" noChangeArrowheads="1"/>
          </p:cNvPicPr>
          <p:nvPr>
            <p:ph idx="1"/>
          </p:nvPr>
        </p:nvPicPr>
        <p:blipFill>
          <a:blip r:embed="rId2">
            <a:lum bright="-10000" contrast="40000"/>
          </a:blip>
          <a:srcRect l="26232" t="4226" r="24048" b="54998"/>
          <a:stretch>
            <a:fillRect/>
          </a:stretch>
        </p:blipFill>
        <p:spPr bwMode="auto">
          <a:xfrm rot="5400000">
            <a:off x="1142999" y="-1143001"/>
            <a:ext cx="6858002" cy="9143999"/>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929354"/>
          </a:xfrm>
        </p:spPr>
        <p:txBody>
          <a:bodyPr>
            <a:normAutofit fontScale="85000" lnSpcReduction="10000"/>
          </a:bodyPr>
          <a:lstStyle/>
          <a:p>
            <a:pPr algn="just"/>
            <a:r>
              <a:rPr lang="en-IN" dirty="0"/>
              <a:t>Types of crossing over: Depending upon the number of </a:t>
            </a:r>
            <a:r>
              <a:rPr lang="en-IN" dirty="0" err="1"/>
              <a:t>chiasmata</a:t>
            </a:r>
            <a:r>
              <a:rPr lang="en-IN" dirty="0"/>
              <a:t> involved, crossing over is of three types. </a:t>
            </a:r>
          </a:p>
          <a:p>
            <a:pPr algn="just"/>
            <a:r>
              <a:rPr lang="en-IN" dirty="0"/>
              <a:t>1. Single crossing over: It refers to the formation of single </a:t>
            </a:r>
            <a:r>
              <a:rPr lang="en-IN" dirty="0" err="1"/>
              <a:t>chiasma</a:t>
            </a:r>
            <a:r>
              <a:rPr lang="en-IN" dirty="0"/>
              <a:t> between non-sister </a:t>
            </a:r>
            <a:r>
              <a:rPr lang="en-IN" dirty="0" err="1"/>
              <a:t>chromatids</a:t>
            </a:r>
            <a:r>
              <a:rPr lang="en-IN" dirty="0"/>
              <a:t> of homologous chromosomes. It involves two linked genes (Two point test cross). </a:t>
            </a:r>
          </a:p>
          <a:p>
            <a:pPr algn="just"/>
            <a:r>
              <a:rPr lang="en-IN" dirty="0"/>
              <a:t>2. Double crossing over: It refers to the formation of two </a:t>
            </a:r>
            <a:r>
              <a:rPr lang="en-IN" dirty="0" err="1"/>
              <a:t>chiasmata</a:t>
            </a:r>
            <a:r>
              <a:rPr lang="en-IN" dirty="0"/>
              <a:t> between non-sister </a:t>
            </a:r>
            <a:r>
              <a:rPr lang="en-IN" dirty="0" err="1"/>
              <a:t>chromatids</a:t>
            </a:r>
            <a:r>
              <a:rPr lang="en-IN" dirty="0"/>
              <a:t> of homologous chromosomes. It involves three linked genes (Three point test cross). </a:t>
            </a:r>
          </a:p>
          <a:p>
            <a:pPr algn="just"/>
            <a:r>
              <a:rPr lang="en-IN" dirty="0"/>
              <a:t>3. Multiple crossing over: Occurrence of more than two crossing </a:t>
            </a:r>
            <a:r>
              <a:rPr lang="en-IN" dirty="0" err="1"/>
              <a:t>overs</a:t>
            </a:r>
            <a:r>
              <a:rPr lang="en-IN" dirty="0"/>
              <a:t> between non-sister </a:t>
            </a:r>
            <a:r>
              <a:rPr lang="en-IN" dirty="0" err="1"/>
              <a:t>chromatids</a:t>
            </a:r>
            <a:r>
              <a:rPr lang="en-IN" dirty="0"/>
              <a:t> of homologous chromosomes is known as multiple crossing over. However, the frequency of such type of crossing over is extremely low.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6143668"/>
          </a:xfrm>
        </p:spPr>
        <p:txBody>
          <a:bodyPr>
            <a:normAutofit fontScale="92500" lnSpcReduction="20000"/>
          </a:bodyPr>
          <a:lstStyle/>
          <a:p>
            <a:pPr algn="just"/>
            <a:r>
              <a:rPr lang="en-IN" dirty="0"/>
              <a:t>Factors affecting crossing over: The frequency of crossing over between the linked genes is affected by several factors. </a:t>
            </a:r>
          </a:p>
          <a:p>
            <a:pPr algn="just"/>
            <a:r>
              <a:rPr lang="en-IN" dirty="0"/>
              <a:t>1. Distance between the genes: The frequency of crossing over between the two genes is positively associated with the distance between their location in the chromosome. Crossing over between the two genes would increase with an increase in distance between them. </a:t>
            </a:r>
          </a:p>
          <a:p>
            <a:pPr algn="just"/>
            <a:r>
              <a:rPr lang="en-IN" dirty="0"/>
              <a:t>2. Sex: The frequency of recombination is markedly influenced by the sex of </a:t>
            </a:r>
            <a:r>
              <a:rPr lang="en-IN" dirty="0" err="1"/>
              <a:t>heterozygotes</a:t>
            </a:r>
            <a:r>
              <a:rPr lang="en-IN" dirty="0"/>
              <a:t> for linked genes. In general, the heterogametic sex shows relatively lower recombination frequencies than the homogametic sex of the same species.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6072230"/>
          </a:xfrm>
        </p:spPr>
        <p:txBody>
          <a:bodyPr>
            <a:normAutofit fontScale="70000" lnSpcReduction="20000"/>
          </a:bodyPr>
          <a:lstStyle/>
          <a:p>
            <a:pPr algn="just"/>
            <a:r>
              <a:rPr lang="en-IN" dirty="0"/>
              <a:t>3. Age of female: The frequency of crossing over shows a progressive decline with the advancing age of </a:t>
            </a:r>
            <a:r>
              <a:rPr lang="en-IN" i="1" dirty="0"/>
              <a:t>Drosophila females. </a:t>
            </a:r>
          </a:p>
          <a:p>
            <a:pPr algn="just"/>
            <a:r>
              <a:rPr lang="en-IN" dirty="0"/>
              <a:t>4. Temperature: In </a:t>
            </a:r>
            <a:r>
              <a:rPr lang="en-IN" i="1" dirty="0"/>
              <a:t>Drosophila, the lowest frequency of crossing over is observed when females are cultured at 220C. The frequency of recombination tends to increase both at the lower and higher temperatures than 220C. </a:t>
            </a:r>
          </a:p>
          <a:p>
            <a:pPr algn="just"/>
            <a:r>
              <a:rPr lang="en-IN" dirty="0"/>
              <a:t>5. Nutrition: The frequency of crossing over in </a:t>
            </a:r>
            <a:r>
              <a:rPr lang="en-IN" i="1" dirty="0"/>
              <a:t>Drosophila is affected by the presence of metallic ions </a:t>
            </a:r>
            <a:r>
              <a:rPr lang="en-IN" i="1" dirty="0" err="1"/>
              <a:t>Eg</a:t>
            </a:r>
            <a:r>
              <a:rPr lang="en-IN" i="1" dirty="0"/>
              <a:t>: Ca+2 and Mg+2 in its food. Higher the amount, lower will be the crossing over </a:t>
            </a:r>
            <a:r>
              <a:rPr lang="en-IN" i="1" dirty="0" err="1"/>
              <a:t>frequenc</a:t>
            </a:r>
            <a:r>
              <a:rPr lang="en-IN" i="1" dirty="0"/>
              <a:t> y and vice-versa. </a:t>
            </a:r>
          </a:p>
          <a:p>
            <a:pPr algn="just"/>
            <a:r>
              <a:rPr lang="en-IN" dirty="0"/>
              <a:t>6. Chemicals: Treatment of </a:t>
            </a:r>
            <a:r>
              <a:rPr lang="en-IN" i="1" dirty="0"/>
              <a:t>Drosophila females with certain antibiotics like </a:t>
            </a:r>
            <a:r>
              <a:rPr lang="en-IN" i="1" dirty="0" err="1"/>
              <a:t>mitomycin</a:t>
            </a:r>
            <a:r>
              <a:rPr lang="en-IN" i="1" dirty="0"/>
              <a:t> D and </a:t>
            </a:r>
            <a:r>
              <a:rPr lang="en-IN" i="1" dirty="0" err="1"/>
              <a:t>actinomycin</a:t>
            </a:r>
            <a:r>
              <a:rPr lang="en-IN" i="1" dirty="0"/>
              <a:t> D and certain </a:t>
            </a:r>
            <a:r>
              <a:rPr lang="en-IN" i="1" dirty="0" err="1"/>
              <a:t>alkylating</a:t>
            </a:r>
            <a:r>
              <a:rPr lang="en-IN" i="1" dirty="0"/>
              <a:t> agents such as </a:t>
            </a:r>
            <a:r>
              <a:rPr lang="en-IN" i="1" dirty="0" err="1"/>
              <a:t>ethylmethane</a:t>
            </a:r>
            <a:r>
              <a:rPr lang="en-IN" i="1" dirty="0"/>
              <a:t> </a:t>
            </a:r>
            <a:r>
              <a:rPr lang="en-IN" i="1" dirty="0" err="1"/>
              <a:t>sulphonate</a:t>
            </a:r>
            <a:r>
              <a:rPr lang="en-IN" i="1" dirty="0"/>
              <a:t> promotes crossing over. </a:t>
            </a:r>
          </a:p>
          <a:p>
            <a:pPr algn="just"/>
            <a:r>
              <a:rPr lang="en-IN" dirty="0"/>
              <a:t>7. Radiations: An increase in frequency of crossing over is observed when </a:t>
            </a:r>
            <a:r>
              <a:rPr lang="en-IN" i="1" dirty="0"/>
              <a:t>Drosophila females are irradiated with x-rays and g-rays. </a:t>
            </a:r>
          </a:p>
          <a:p>
            <a:pPr algn="just"/>
            <a:r>
              <a:rPr lang="en-IN" dirty="0"/>
              <a:t>8. </a:t>
            </a:r>
            <a:r>
              <a:rPr lang="en-IN" dirty="0" err="1"/>
              <a:t>Plasmagenes</a:t>
            </a:r>
            <a:r>
              <a:rPr lang="en-IN" dirty="0"/>
              <a:t>: In some species, plasma genes reduce the frequency of crossing over. </a:t>
            </a:r>
            <a:r>
              <a:rPr lang="en-IN" dirty="0" err="1"/>
              <a:t>Eg</a:t>
            </a:r>
            <a:r>
              <a:rPr lang="en-IN" dirty="0"/>
              <a:t>: The Tifton male sterile cytoplasm reduces the frequency of crossing over in </a:t>
            </a:r>
            <a:r>
              <a:rPr lang="en-IN" dirty="0" err="1"/>
              <a:t>bajra</a:t>
            </a:r>
            <a:r>
              <a:rPr lang="en-IN" dirty="0"/>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6215106"/>
          </a:xfrm>
        </p:spPr>
        <p:txBody>
          <a:bodyPr>
            <a:normAutofit fontScale="92500" lnSpcReduction="20000"/>
          </a:bodyPr>
          <a:lstStyle/>
          <a:p>
            <a:pPr algn="just"/>
            <a:r>
              <a:rPr lang="en-IN" dirty="0"/>
              <a:t>9. Genotype: Many genes are known to affect the occurrence as well as the rate of crossing over. For example C3G gene of </a:t>
            </a:r>
            <a:r>
              <a:rPr lang="en-IN" i="1" dirty="0"/>
              <a:t>Drosophila located in chromosome 3 prevents crossing over when present in homozygous state while it promotes crossing over in the heterozygous state. </a:t>
            </a:r>
          </a:p>
          <a:p>
            <a:pPr algn="just"/>
            <a:r>
              <a:rPr lang="en-IN" dirty="0"/>
              <a:t>10.Chromosomal aberrations: In </a:t>
            </a:r>
            <a:r>
              <a:rPr lang="en-IN" i="1" dirty="0"/>
              <a:t>Drosophila, some chromosomal aberrations </a:t>
            </a:r>
            <a:r>
              <a:rPr lang="en-IN" i="1" dirty="0" err="1"/>
              <a:t>Eg</a:t>
            </a:r>
            <a:r>
              <a:rPr lang="en-IN" i="1" dirty="0"/>
              <a:t>: </a:t>
            </a:r>
            <a:r>
              <a:rPr lang="en-IN" i="1" dirty="0" err="1"/>
              <a:t>paracentric</a:t>
            </a:r>
            <a:r>
              <a:rPr lang="en-IN" i="1" dirty="0"/>
              <a:t> inversions, reduce recombination between the genes located within the inverted segment. </a:t>
            </a:r>
          </a:p>
          <a:p>
            <a:pPr algn="just"/>
            <a:r>
              <a:rPr lang="en-IN" dirty="0"/>
              <a:t>11.Distance from </a:t>
            </a:r>
            <a:r>
              <a:rPr lang="en-IN" dirty="0" err="1"/>
              <a:t>centromere</a:t>
            </a:r>
            <a:r>
              <a:rPr lang="en-IN" dirty="0"/>
              <a:t>: </a:t>
            </a:r>
            <a:r>
              <a:rPr lang="en-IN" dirty="0" err="1"/>
              <a:t>Centromere</a:t>
            </a:r>
            <a:r>
              <a:rPr lang="en-IN" dirty="0"/>
              <a:t> tends to suppress recombination. Therefore genes located in the vicinity of </a:t>
            </a:r>
            <a:r>
              <a:rPr lang="en-IN" dirty="0" err="1"/>
              <a:t>centromeres</a:t>
            </a:r>
            <a:r>
              <a:rPr lang="en-IN" dirty="0"/>
              <a:t> show a relatively lower frequency of crossing over than those located away from them.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b="1" dirty="0"/>
              <a:t>Significance of crossing over in Plant Breeding: </a:t>
            </a:r>
          </a:p>
          <a:p>
            <a:r>
              <a:rPr lang="en-IN" dirty="0"/>
              <a:t>1. It increases variability </a:t>
            </a:r>
          </a:p>
          <a:p>
            <a:r>
              <a:rPr lang="en-IN" dirty="0"/>
              <a:t>2. It helps to break linkages </a:t>
            </a:r>
          </a:p>
          <a:p>
            <a:r>
              <a:rPr lang="en-IN" dirty="0"/>
              <a:t>3. It makes possible to construct chromosome maps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rcRect l="9473" t="13314" r="12746" b="38116"/>
          <a:stretch>
            <a:fillRect/>
          </a:stretch>
        </p:blipFill>
        <p:spPr bwMode="auto">
          <a:xfrm>
            <a:off x="428596" y="500042"/>
            <a:ext cx="8229600" cy="3357586"/>
          </a:xfrm>
          <a:prstGeom prst="rect">
            <a:avLst/>
          </a:prstGeom>
          <a:noFill/>
          <a:ln w="9525">
            <a:noFill/>
            <a:miter lim="800000"/>
            <a:headEnd/>
            <a:tailEnd/>
          </a:ln>
        </p:spPr>
      </p:pic>
      <p:pic>
        <p:nvPicPr>
          <p:cNvPr id="5" name="Picture 4"/>
          <p:cNvPicPr/>
          <p:nvPr/>
        </p:nvPicPr>
        <p:blipFill>
          <a:blip r:embed="rId3"/>
          <a:srcRect l="9805" t="43787" r="12420" b="43491"/>
          <a:stretch>
            <a:fillRect/>
          </a:stretch>
        </p:blipFill>
        <p:spPr bwMode="auto">
          <a:xfrm>
            <a:off x="428596" y="3857628"/>
            <a:ext cx="8215370" cy="1071570"/>
          </a:xfrm>
          <a:prstGeom prst="rect">
            <a:avLst/>
          </a:prstGeom>
          <a:noFill/>
          <a:ln w="9525">
            <a:noFill/>
            <a:miter lim="800000"/>
            <a:headEnd/>
            <a:tailEnd/>
          </a:ln>
        </p:spPr>
      </p:pic>
      <p:cxnSp>
        <p:nvCxnSpPr>
          <p:cNvPr id="8" name="Straight Connector 7"/>
          <p:cNvCxnSpPr/>
          <p:nvPr/>
        </p:nvCxnSpPr>
        <p:spPr>
          <a:xfrm rot="16200000" flipH="1">
            <a:off x="7037405" y="2322505"/>
            <a:ext cx="3142478" cy="70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4" idx="2"/>
            <a:endCxn id="5" idx="0"/>
          </p:cNvCxnSpPr>
          <p:nvPr/>
        </p:nvCxnSpPr>
        <p:spPr>
          <a:xfrm rot="5400000">
            <a:off x="4539839" y="3854071"/>
            <a:ext cx="1588" cy="711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TotalTime>
  <Words>931</Words>
  <Application>Microsoft Office PowerPoint</Application>
  <PresentationFormat>On-screen Show (4:3)</PresentationFormat>
  <Paragraphs>31</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CROSSING OVER</vt:lpstr>
      <vt:lpstr>INTRODUCTION</vt:lpstr>
      <vt:lpstr>Slide 3</vt:lpstr>
      <vt:lpstr>Slide 4</vt:lpstr>
      <vt:lpstr>Slide 5</vt:lpstr>
      <vt:lpstr>Slide 6</vt:lpstr>
      <vt:lpstr>Slide 7</vt:lpstr>
      <vt:lpstr>Slide 8</vt:lpstr>
      <vt:lpstr>Slide 9</vt:lpstr>
      <vt:lpstr>Slide 10</vt:lpstr>
      <vt:lpstr>Slide 11</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PRITI</dc:creator>
  <cp:lastModifiedBy>PRITI</cp:lastModifiedBy>
  <cp:revision>8</cp:revision>
  <dcterms:created xsi:type="dcterms:W3CDTF">2021-06-07T07:07:48Z</dcterms:created>
  <dcterms:modified xsi:type="dcterms:W3CDTF">2021-06-07T13:33:57Z</dcterms:modified>
</cp:coreProperties>
</file>